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Lst>
  <p:sldSz cx="9144000" cy="5143500" type="screen16x9"/>
  <p:notesSz cx="6858000" cy="9144000"/>
  <p:embeddedFontLs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22e7126829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22e7126829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4193afd8c1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4193afd8c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417ae5db00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417ae5db0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1500"/>
              </a:spcBef>
              <a:spcAft>
                <a:spcPts val="0"/>
              </a:spcAft>
              <a:buClr>
                <a:srgbClr val="D1D5DB"/>
              </a:buClr>
              <a:buSzPts val="1200"/>
              <a:buFont typeface="Roboto"/>
              <a:buAutoNum type="arabicPeriod"/>
            </a:pPr>
            <a:r>
              <a:rPr lang="en" sz="1200">
                <a:solidFill>
                  <a:srgbClr val="D1D5DB"/>
                </a:solidFill>
                <a:highlight>
                  <a:srgbClr val="444654"/>
                </a:highlight>
                <a:latin typeface="Roboto"/>
                <a:ea typeface="Roboto"/>
                <a:cs typeface="Roboto"/>
                <a:sym typeface="Roboto"/>
              </a:rPr>
              <a:t>Occlusions: When an object is partially or fully occluded by another object in the scene, it becomes challenging to detect the 3D bounding box accurately. This problem is especially prevalent in crowded scenes, where multiple objects can occlude each other.</a:t>
            </a:r>
            <a:endParaRPr sz="1200">
              <a:solidFill>
                <a:srgbClr val="D1D5DB"/>
              </a:solidFill>
              <a:highlight>
                <a:srgbClr val="444654"/>
              </a:highlight>
              <a:latin typeface="Roboto"/>
              <a:ea typeface="Roboto"/>
              <a:cs typeface="Roboto"/>
              <a:sym typeface="Roboto"/>
            </a:endParaRPr>
          </a:p>
          <a:p>
            <a:pPr marL="457200" lvl="0" indent="-304800" algn="l" rtl="0">
              <a:lnSpc>
                <a:spcPct val="115000"/>
              </a:lnSpc>
              <a:spcBef>
                <a:spcPts val="0"/>
              </a:spcBef>
              <a:spcAft>
                <a:spcPts val="0"/>
              </a:spcAft>
              <a:buClr>
                <a:srgbClr val="D1D5DB"/>
              </a:buClr>
              <a:buSzPts val="1200"/>
              <a:buFont typeface="Roboto"/>
              <a:buAutoNum type="arabicPeriod"/>
            </a:pPr>
            <a:r>
              <a:rPr lang="en" sz="1200">
                <a:solidFill>
                  <a:srgbClr val="D1D5DB"/>
                </a:solidFill>
                <a:highlight>
                  <a:srgbClr val="444654"/>
                </a:highlight>
                <a:latin typeface="Roboto"/>
                <a:ea typeface="Roboto"/>
                <a:cs typeface="Roboto"/>
                <a:sym typeface="Roboto"/>
              </a:rPr>
              <a:t>Lighting conditions: Poor lighting conditions, such as low light or glare, can make it challenging to detect 3D bounding boxes accurately. This is because the algorithm relies on identifying the edges and corners of the object to define the box, which can be challenging in low light.</a:t>
            </a:r>
            <a:endParaRPr sz="1200">
              <a:solidFill>
                <a:srgbClr val="D1D5DB"/>
              </a:solidFill>
              <a:highlight>
                <a:srgbClr val="444654"/>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4193afd8c1_2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4193afd8c1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24193afd8c1_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24193afd8c1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22e7126829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22e7126829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22e7126829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22e712682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4193afd8c1_2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4193afd8c1_2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417ae5db0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417ae5db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4193afd8c1_2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4193afd8c1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4193afd8c1_2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4193afd8c1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4193afd8c1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4193afd8c1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4193afd8c1_3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4193afd8c1_3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0"/>
              </a:spcBef>
              <a:spcAft>
                <a:spcPts val="0"/>
              </a:spcAft>
              <a:buClr>
                <a:schemeClr val="lt1"/>
              </a:buClr>
              <a:buSzPts val="1200"/>
              <a:buChar char="○"/>
              <a:defRPr sz="1200">
                <a:solidFill>
                  <a:schemeClr val="lt1"/>
                </a:solidFill>
              </a:defRPr>
            </a:lvl2pPr>
            <a:lvl3pPr marL="1371600" lvl="2" indent="-304800">
              <a:spcBef>
                <a:spcPts val="0"/>
              </a:spcBef>
              <a:spcAft>
                <a:spcPts val="0"/>
              </a:spcAft>
              <a:buClr>
                <a:schemeClr val="lt1"/>
              </a:buClr>
              <a:buSzPts val="1200"/>
              <a:buChar char="■"/>
              <a:defRPr sz="1200">
                <a:solidFill>
                  <a:schemeClr val="lt1"/>
                </a:solidFill>
              </a:defRPr>
            </a:lvl3pPr>
            <a:lvl4pPr marL="1828800" lvl="3" indent="-304800">
              <a:spcBef>
                <a:spcPts val="0"/>
              </a:spcBef>
              <a:spcAft>
                <a:spcPts val="0"/>
              </a:spcAft>
              <a:buClr>
                <a:schemeClr val="lt1"/>
              </a:buClr>
              <a:buSzPts val="1200"/>
              <a:buChar char="●"/>
              <a:defRPr sz="1200">
                <a:solidFill>
                  <a:schemeClr val="lt1"/>
                </a:solidFill>
              </a:defRPr>
            </a:lvl4pPr>
            <a:lvl5pPr marL="2286000" lvl="4" indent="-304800">
              <a:spcBef>
                <a:spcPts val="0"/>
              </a:spcBef>
              <a:spcAft>
                <a:spcPts val="0"/>
              </a:spcAft>
              <a:buClr>
                <a:schemeClr val="lt1"/>
              </a:buClr>
              <a:buSzPts val="1200"/>
              <a:buChar char="○"/>
              <a:defRPr sz="1200">
                <a:solidFill>
                  <a:schemeClr val="lt1"/>
                </a:solidFill>
              </a:defRPr>
            </a:lvl5pPr>
            <a:lvl6pPr marL="2743200" lvl="5" indent="-304800">
              <a:spcBef>
                <a:spcPts val="0"/>
              </a:spcBef>
              <a:spcAft>
                <a:spcPts val="0"/>
              </a:spcAft>
              <a:buClr>
                <a:schemeClr val="lt1"/>
              </a:buClr>
              <a:buSzPts val="1200"/>
              <a:buChar char="■"/>
              <a:defRPr sz="1200">
                <a:solidFill>
                  <a:schemeClr val="lt1"/>
                </a:solidFill>
              </a:defRPr>
            </a:lvl6pPr>
            <a:lvl7pPr marL="3200400" lvl="6" indent="-304800">
              <a:spcBef>
                <a:spcPts val="0"/>
              </a:spcBef>
              <a:spcAft>
                <a:spcPts val="0"/>
              </a:spcAft>
              <a:buClr>
                <a:schemeClr val="lt1"/>
              </a:buClr>
              <a:buSzPts val="1200"/>
              <a:buChar char="●"/>
              <a:defRPr sz="1200">
                <a:solidFill>
                  <a:schemeClr val="lt1"/>
                </a:solidFill>
              </a:defRPr>
            </a:lvl7pPr>
            <a:lvl8pPr marL="3657600" lvl="7" indent="-304800">
              <a:spcBef>
                <a:spcPts val="0"/>
              </a:spcBef>
              <a:spcAft>
                <a:spcPts val="0"/>
              </a:spcAft>
              <a:buClr>
                <a:schemeClr val="lt1"/>
              </a:buClr>
              <a:buSzPts val="1200"/>
              <a:buChar char="○"/>
              <a:defRPr sz="1200">
                <a:solidFill>
                  <a:schemeClr val="lt1"/>
                </a:solidFill>
              </a:defRPr>
            </a:lvl8pPr>
            <a:lvl9pPr marL="4114800" lvl="8" indent="-304800">
              <a:spcBef>
                <a:spcPts val="0"/>
              </a:spcBef>
              <a:spcAft>
                <a:spcPts val="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arxiv.org/pdf/1612.00496v1.pdf"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towardsdatascience.com/geometric-reasoning-based-cuboid-generation-in-monocular-3d-object-detection-5ee2996270d1" TargetMode="External"/><Relationship Id="rId4" Type="http://schemas.openxmlformats.org/officeDocument/2006/relationships/hyperlink" Target="https://arxiv.org/ftp/arxiv/papers/1909/1909.01867.pdf"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Traffic Analysis</a:t>
            </a:r>
            <a:endParaRPr/>
          </a:p>
        </p:txBody>
      </p:sp>
      <p:sp>
        <p:nvSpPr>
          <p:cNvPr id="68" name="Google Shape;68;p13"/>
          <p:cNvSpPr txBox="1">
            <a:spLocks noGrp="1"/>
          </p:cNvSpPr>
          <p:nvPr>
            <p:ph type="subTitle" idx="1"/>
          </p:nvPr>
        </p:nvSpPr>
        <p:spPr>
          <a:xfrm>
            <a:off x="5373250" y="2829434"/>
            <a:ext cx="3239400" cy="1737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Results</a:t>
            </a:r>
            <a:endParaRPr/>
          </a:p>
        </p:txBody>
      </p:sp>
      <p:pic>
        <p:nvPicPr>
          <p:cNvPr id="2" name="Analysis_Output_Video">
            <a:hlinkClick r:id="" action="ppaction://media"/>
            <a:extLst>
              <a:ext uri="{FF2B5EF4-FFF2-40B4-BE49-F238E27FC236}">
                <a16:creationId xmlns:a16="http://schemas.microsoft.com/office/drawing/2014/main" id="{103974C8-6E95-26C7-B5F2-3BC615CA010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1900" y="1939926"/>
            <a:ext cx="8222100" cy="273208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3"/>
          <p:cNvSpPr txBox="1">
            <a:spLocks noGrp="1"/>
          </p:cNvSpPr>
          <p:nvPr>
            <p:ph type="title"/>
          </p:nvPr>
        </p:nvSpPr>
        <p:spPr>
          <a:xfrm>
            <a:off x="360625" y="36217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Failure </a:t>
            </a:r>
            <a:endParaRPr/>
          </a:p>
        </p:txBody>
      </p:sp>
      <p:pic>
        <p:nvPicPr>
          <p:cNvPr id="144" name="Google Shape;144;p23"/>
          <p:cNvPicPr preferRelativeResize="0"/>
          <p:nvPr/>
        </p:nvPicPr>
        <p:blipFill rotWithShape="1">
          <a:blip r:embed="rId3">
            <a:alphaModFix/>
          </a:blip>
          <a:srcRect l="18468" t="32233" r="17292" b="32775"/>
          <a:stretch/>
        </p:blipFill>
        <p:spPr>
          <a:xfrm>
            <a:off x="412000" y="3284850"/>
            <a:ext cx="5899349" cy="1684576"/>
          </a:xfrm>
          <a:prstGeom prst="rect">
            <a:avLst/>
          </a:prstGeom>
          <a:noFill/>
          <a:ln>
            <a:noFill/>
          </a:ln>
        </p:spPr>
      </p:pic>
      <p:pic>
        <p:nvPicPr>
          <p:cNvPr id="145" name="Google Shape;145;p23"/>
          <p:cNvPicPr preferRelativeResize="0"/>
          <p:nvPr/>
        </p:nvPicPr>
        <p:blipFill rotWithShape="1">
          <a:blip r:embed="rId4">
            <a:alphaModFix/>
          </a:blip>
          <a:srcRect l="17629" t="32589" r="17291" b="30837"/>
          <a:stretch/>
        </p:blipFill>
        <p:spPr>
          <a:xfrm>
            <a:off x="360625" y="1266800"/>
            <a:ext cx="5950723" cy="1881125"/>
          </a:xfrm>
          <a:prstGeom prst="rect">
            <a:avLst/>
          </a:prstGeom>
          <a:noFill/>
          <a:ln>
            <a:noFill/>
          </a:ln>
        </p:spPr>
      </p:pic>
      <p:sp>
        <p:nvSpPr>
          <p:cNvPr id="146" name="Google Shape;146;p23"/>
          <p:cNvSpPr txBox="1"/>
          <p:nvPr/>
        </p:nvSpPr>
        <p:spPr>
          <a:xfrm>
            <a:off x="6906500" y="1617500"/>
            <a:ext cx="1369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Bounding Box not detected</a:t>
            </a:r>
            <a:endParaRPr>
              <a:latin typeface="Roboto"/>
              <a:ea typeface="Roboto"/>
              <a:cs typeface="Roboto"/>
              <a:sym typeface="Roboto"/>
            </a:endParaRPr>
          </a:p>
        </p:txBody>
      </p:sp>
      <p:sp>
        <p:nvSpPr>
          <p:cNvPr id="147" name="Google Shape;147;p23"/>
          <p:cNvSpPr txBox="1"/>
          <p:nvPr/>
        </p:nvSpPr>
        <p:spPr>
          <a:xfrm>
            <a:off x="6974975" y="3680050"/>
            <a:ext cx="1746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Bounding Box not accurate</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pic>
        <p:nvPicPr>
          <p:cNvPr id="152" name="Google Shape;152;p24"/>
          <p:cNvPicPr preferRelativeResize="0"/>
          <p:nvPr/>
        </p:nvPicPr>
        <p:blipFill rotWithShape="1">
          <a:blip r:embed="rId3">
            <a:alphaModFix/>
          </a:blip>
          <a:srcRect l="17836" t="32664" r="17584" b="32482"/>
          <a:stretch/>
        </p:blipFill>
        <p:spPr>
          <a:xfrm>
            <a:off x="385463" y="727425"/>
            <a:ext cx="8373077" cy="2541826"/>
          </a:xfrm>
          <a:prstGeom prst="rect">
            <a:avLst/>
          </a:prstGeom>
          <a:noFill/>
          <a:ln>
            <a:noFill/>
          </a:ln>
        </p:spPr>
      </p:pic>
      <p:sp>
        <p:nvSpPr>
          <p:cNvPr id="153" name="Google Shape;153;p24"/>
          <p:cNvSpPr txBox="1"/>
          <p:nvPr/>
        </p:nvSpPr>
        <p:spPr>
          <a:xfrm>
            <a:off x="3303500" y="3723875"/>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Bounding Box not accurate</a:t>
            </a:r>
            <a:endParaRPr/>
          </a:p>
        </p:txBody>
      </p:sp>
      <p:sp>
        <p:nvSpPr>
          <p:cNvPr id="154" name="Google Shape;154;p24"/>
          <p:cNvSpPr txBox="1"/>
          <p:nvPr/>
        </p:nvSpPr>
        <p:spPr>
          <a:xfrm>
            <a:off x="-3192225" y="462150"/>
            <a:ext cx="3000000" cy="369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500"/>
              </a:spcBef>
              <a:spcAft>
                <a:spcPts val="0"/>
              </a:spcAft>
              <a:buNone/>
            </a:pPr>
            <a:endParaRPr sz="1200">
              <a:solidFill>
                <a:srgbClr val="D1D5DB"/>
              </a:solidFill>
              <a:highlight>
                <a:srgbClr val="444654"/>
              </a:highlight>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Failure</a:t>
            </a:r>
            <a:endParaRPr/>
          </a:p>
        </p:txBody>
      </p:sp>
      <p:sp>
        <p:nvSpPr>
          <p:cNvPr id="160" name="Google Shape;160;p2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61" name="Google Shape;161;p25"/>
          <p:cNvPicPr preferRelativeResize="0"/>
          <p:nvPr/>
        </p:nvPicPr>
        <p:blipFill>
          <a:blip r:embed="rId3">
            <a:alphaModFix/>
          </a:blip>
          <a:stretch>
            <a:fillRect/>
          </a:stretch>
        </p:blipFill>
        <p:spPr>
          <a:xfrm>
            <a:off x="235558" y="1919075"/>
            <a:ext cx="8694800" cy="3113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References</a:t>
            </a:r>
            <a:endParaRPr/>
          </a:p>
        </p:txBody>
      </p:sp>
      <p:sp>
        <p:nvSpPr>
          <p:cNvPr id="173" name="Google Shape;173;p27"/>
          <p:cNvSpPr txBox="1">
            <a:spLocks noGrp="1"/>
          </p:cNvSpPr>
          <p:nvPr>
            <p:ph type="body" idx="1"/>
          </p:nvPr>
        </p:nvSpPr>
        <p:spPr>
          <a:xfrm>
            <a:off x="471900" y="1919075"/>
            <a:ext cx="8222100" cy="30525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3D Bounding Box Estimation Using Deep Learning and Geometry: </a:t>
            </a:r>
            <a:r>
              <a:rPr lang="en" u="sng">
                <a:solidFill>
                  <a:schemeClr val="hlink"/>
                </a:solidFill>
                <a:hlinkClick r:id="rId3"/>
              </a:rPr>
              <a:t>https://arxiv.org/pdf/1612.00496v1.pdf</a:t>
            </a:r>
            <a:endParaRPr/>
          </a:p>
          <a:p>
            <a:pPr marL="457200" lvl="0" indent="-342900" algn="l" rtl="0">
              <a:spcBef>
                <a:spcPts val="0"/>
              </a:spcBef>
              <a:spcAft>
                <a:spcPts val="0"/>
              </a:spcAft>
              <a:buSzPts val="1800"/>
              <a:buChar char="●"/>
            </a:pPr>
            <a:r>
              <a:rPr lang="en"/>
              <a:t>3D Bounding Box Estimation for Autonomous Vehicles by Cascaded Geometric Constraints and Depurated 2D Detections Using 3D Results: </a:t>
            </a:r>
            <a:r>
              <a:rPr lang="en" u="sng">
                <a:solidFill>
                  <a:schemeClr val="hlink"/>
                </a:solidFill>
                <a:hlinkClick r:id="rId4"/>
              </a:rPr>
              <a:t>https://arxiv.org/ftp/arxiv/papers/1909/1909.01867.pdf</a:t>
            </a:r>
            <a:endParaRPr/>
          </a:p>
          <a:p>
            <a:pPr marL="457200" lvl="0" indent="-342900" algn="l" rtl="0">
              <a:spcBef>
                <a:spcPts val="0"/>
              </a:spcBef>
              <a:spcAft>
                <a:spcPts val="0"/>
              </a:spcAft>
              <a:buSzPts val="1800"/>
              <a:buChar char="●"/>
            </a:pPr>
            <a:r>
              <a:rPr lang="en" u="sng">
                <a:solidFill>
                  <a:schemeClr val="hlink"/>
                </a:solidFill>
                <a:hlinkClick r:id="rId5"/>
              </a:rPr>
              <a:t>https://towardsdatascience.com/geometric-reasoning-based-cuboid-generation-in-monocular-3d-object-detection-5ee2996270d1</a:t>
            </a:r>
            <a:endParaRPr/>
          </a:p>
          <a:p>
            <a:pPr marL="457200" lvl="0" indent="0" algn="l" rtl="0">
              <a:spcBef>
                <a:spcPts val="120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Problem Statement</a:t>
            </a:r>
            <a:endParaRPr/>
          </a:p>
        </p:txBody>
      </p:sp>
      <p:sp>
        <p:nvSpPr>
          <p:cNvPr id="74" name="Google Shape;74;p1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solidFill>
                  <a:schemeClr val="dk2"/>
                </a:solidFill>
              </a:rPr>
              <a:t>The problem addressed in this report is the development of a model for performing traffic analysis using a dashcam video as input. Specifically, the report focuses on two key components of the model: </a:t>
            </a:r>
            <a:endParaRPr sz="1200">
              <a:solidFill>
                <a:schemeClr val="dk2"/>
              </a:solidFill>
            </a:endParaRPr>
          </a:p>
          <a:p>
            <a:pPr marL="0" lvl="0" indent="0" algn="l" rtl="0">
              <a:spcBef>
                <a:spcPts val="1200"/>
              </a:spcBef>
              <a:spcAft>
                <a:spcPts val="0"/>
              </a:spcAft>
              <a:buNone/>
            </a:pPr>
            <a:r>
              <a:rPr lang="en" sz="1200">
                <a:solidFill>
                  <a:schemeClr val="dk2"/>
                </a:solidFill>
              </a:rPr>
              <a:t>(1) The detection of vehicles using 3D bounding box techniques, and </a:t>
            </a:r>
            <a:endParaRPr sz="1200">
              <a:solidFill>
                <a:schemeClr val="dk2"/>
              </a:solidFill>
            </a:endParaRPr>
          </a:p>
          <a:p>
            <a:pPr marL="0" lvl="0" indent="0" algn="l" rtl="0">
              <a:spcBef>
                <a:spcPts val="1200"/>
              </a:spcBef>
              <a:spcAft>
                <a:spcPts val="0"/>
              </a:spcAft>
              <a:buNone/>
            </a:pPr>
            <a:r>
              <a:rPr lang="en" sz="1200">
                <a:solidFill>
                  <a:schemeClr val="dk2"/>
                </a:solidFill>
              </a:rPr>
              <a:t>(2) the recognition of number plates through optical character recognition (OCR) techniques. </a:t>
            </a:r>
            <a:endParaRPr sz="1200">
              <a:solidFill>
                <a:schemeClr val="dk2"/>
              </a:solidFill>
            </a:endParaRPr>
          </a:p>
          <a:p>
            <a:pPr marL="0" lvl="0" indent="0" algn="l" rtl="0">
              <a:spcBef>
                <a:spcPts val="1200"/>
              </a:spcBef>
              <a:spcAft>
                <a:spcPts val="0"/>
              </a:spcAft>
              <a:buNone/>
            </a:pPr>
            <a:r>
              <a:rPr lang="en" sz="1200">
                <a:solidFill>
                  <a:schemeClr val="dk2"/>
                </a:solidFill>
              </a:rPr>
              <a:t>The goal is to accurately identify and track vehicles in the video, as well as extract useful information from their number plates, in order to provide valuable insights for traffic analysis and management.</a:t>
            </a:r>
            <a:endParaRPr sz="1200">
              <a:solidFill>
                <a:schemeClr val="dk2"/>
              </a:solidFill>
            </a:endParaRPr>
          </a:p>
          <a:p>
            <a:pPr marL="0" lvl="0" indent="0" algn="l" rtl="0">
              <a:spcBef>
                <a:spcPts val="1200"/>
              </a:spcBef>
              <a:spcAft>
                <a:spcPts val="0"/>
              </a:spcAft>
              <a:buNone/>
            </a:pPr>
            <a:endParaRPr sz="1200">
              <a:solidFill>
                <a:srgbClr val="D1D5DB"/>
              </a:solidFill>
              <a:highlight>
                <a:srgbClr val="444654"/>
              </a:highlight>
            </a:endParaRPr>
          </a:p>
          <a:p>
            <a:pPr marL="0" lvl="0" indent="0" algn="l" rtl="0">
              <a:spcBef>
                <a:spcPts val="1200"/>
              </a:spcBef>
              <a:spcAft>
                <a:spcPts val="1200"/>
              </a:spcAft>
              <a:buNone/>
            </a:pPr>
            <a:r>
              <a:rPr lang="en"/>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Dataset Description</a:t>
            </a:r>
            <a:endParaRPr/>
          </a:p>
        </p:txBody>
      </p:sp>
      <p:sp>
        <p:nvSpPr>
          <p:cNvPr id="80" name="Google Shape;80;p1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Dataset used: KITTI Dataset: color images, Camera calibration matrix</a:t>
            </a:r>
            <a:endParaRPr/>
          </a:p>
          <a:p>
            <a:pPr marL="0" lvl="0" indent="0" algn="l" rtl="0">
              <a:spcBef>
                <a:spcPts val="1200"/>
              </a:spcBef>
              <a:spcAft>
                <a:spcPts val="0"/>
              </a:spcAft>
              <a:buNone/>
            </a:pPr>
            <a:r>
              <a:rPr lang="en"/>
              <a:t>Model used: vgg19 model (pretrained)</a:t>
            </a:r>
            <a:endParaRPr/>
          </a:p>
          <a:p>
            <a:pPr marL="0" lvl="0" indent="0" algn="l" rtl="0">
              <a:spcBef>
                <a:spcPts val="1200"/>
              </a:spcBef>
              <a:spcAft>
                <a:spcPts val="1200"/>
              </a:spcAft>
              <a:buNone/>
            </a:pPr>
            <a:endParaRPr/>
          </a:p>
        </p:txBody>
      </p:sp>
      <p:pic>
        <p:nvPicPr>
          <p:cNvPr id="81" name="Google Shape;81;p15"/>
          <p:cNvPicPr preferRelativeResize="0"/>
          <p:nvPr/>
        </p:nvPicPr>
        <p:blipFill rotWithShape="1">
          <a:blip r:embed="rId3">
            <a:alphaModFix/>
          </a:blip>
          <a:srcRect l="17674" t="32472" r="17583" b="32919"/>
          <a:stretch/>
        </p:blipFill>
        <p:spPr>
          <a:xfrm>
            <a:off x="1434350" y="2988375"/>
            <a:ext cx="5781048" cy="21020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dirty="0"/>
              <a:t>Methodolgy Masking for OCR</a:t>
            </a:r>
            <a:endParaRPr dirty="0"/>
          </a:p>
        </p:txBody>
      </p:sp>
      <p:pic>
        <p:nvPicPr>
          <p:cNvPr id="87" name="Google Shape;87;p16"/>
          <p:cNvPicPr preferRelativeResize="0"/>
          <p:nvPr/>
        </p:nvPicPr>
        <p:blipFill>
          <a:blip r:embed="rId3">
            <a:alphaModFix/>
          </a:blip>
          <a:stretch>
            <a:fillRect/>
          </a:stretch>
        </p:blipFill>
        <p:spPr>
          <a:xfrm>
            <a:off x="140050" y="1672600"/>
            <a:ext cx="2793875" cy="1660125"/>
          </a:xfrm>
          <a:prstGeom prst="rect">
            <a:avLst/>
          </a:prstGeom>
          <a:noFill/>
          <a:ln w="9525" cap="flat" cmpd="sng">
            <a:solidFill>
              <a:schemeClr val="dk2"/>
            </a:solidFill>
            <a:prstDash val="solid"/>
            <a:round/>
            <a:headEnd type="none" w="sm" len="sm"/>
            <a:tailEnd type="none" w="sm" len="sm"/>
          </a:ln>
        </p:spPr>
      </p:pic>
      <p:pic>
        <p:nvPicPr>
          <p:cNvPr id="88" name="Google Shape;88;p16"/>
          <p:cNvPicPr preferRelativeResize="0"/>
          <p:nvPr/>
        </p:nvPicPr>
        <p:blipFill>
          <a:blip r:embed="rId4">
            <a:alphaModFix/>
          </a:blip>
          <a:stretch>
            <a:fillRect/>
          </a:stretch>
        </p:blipFill>
        <p:spPr>
          <a:xfrm>
            <a:off x="3363875" y="1672600"/>
            <a:ext cx="2793880" cy="1660125"/>
          </a:xfrm>
          <a:prstGeom prst="rect">
            <a:avLst/>
          </a:prstGeom>
          <a:noFill/>
          <a:ln w="9525" cap="flat" cmpd="sng">
            <a:solidFill>
              <a:srgbClr val="1F2328"/>
            </a:solidFill>
            <a:prstDash val="solid"/>
            <a:round/>
            <a:headEnd type="none" w="sm" len="sm"/>
            <a:tailEnd type="none" w="sm" len="sm"/>
          </a:ln>
        </p:spPr>
      </p:pic>
      <p:sp>
        <p:nvSpPr>
          <p:cNvPr id="89" name="Google Shape;89;p16"/>
          <p:cNvSpPr txBox="1"/>
          <p:nvPr/>
        </p:nvSpPr>
        <p:spPr>
          <a:xfrm>
            <a:off x="710838" y="3248725"/>
            <a:ext cx="2072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Original Image</a:t>
            </a:r>
            <a:endParaRPr>
              <a:latin typeface="Roboto"/>
              <a:ea typeface="Roboto"/>
              <a:cs typeface="Roboto"/>
              <a:sym typeface="Roboto"/>
            </a:endParaRPr>
          </a:p>
        </p:txBody>
      </p:sp>
      <p:sp>
        <p:nvSpPr>
          <p:cNvPr id="90" name="Google Shape;90;p16"/>
          <p:cNvSpPr txBox="1"/>
          <p:nvPr/>
        </p:nvSpPr>
        <p:spPr>
          <a:xfrm>
            <a:off x="4096263" y="3332725"/>
            <a:ext cx="1624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Noise reduction and Canny Edge detection</a:t>
            </a:r>
            <a:endParaRPr>
              <a:latin typeface="Roboto"/>
              <a:ea typeface="Roboto"/>
              <a:cs typeface="Roboto"/>
              <a:sym typeface="Roboto"/>
            </a:endParaRPr>
          </a:p>
        </p:txBody>
      </p:sp>
      <p:pic>
        <p:nvPicPr>
          <p:cNvPr id="91" name="Google Shape;91;p16"/>
          <p:cNvPicPr preferRelativeResize="0"/>
          <p:nvPr/>
        </p:nvPicPr>
        <p:blipFill>
          <a:blip r:embed="rId5">
            <a:alphaModFix/>
          </a:blip>
          <a:stretch>
            <a:fillRect/>
          </a:stretch>
        </p:blipFill>
        <p:spPr>
          <a:xfrm>
            <a:off x="6462725" y="1672591"/>
            <a:ext cx="2681275" cy="1593225"/>
          </a:xfrm>
          <a:prstGeom prst="rect">
            <a:avLst/>
          </a:prstGeom>
          <a:noFill/>
          <a:ln w="9525" cap="flat" cmpd="sng">
            <a:solidFill>
              <a:srgbClr val="1F2328"/>
            </a:solidFill>
            <a:prstDash val="solid"/>
            <a:round/>
            <a:headEnd type="none" w="sm" len="sm"/>
            <a:tailEnd type="none" w="sm" len="sm"/>
          </a:ln>
        </p:spPr>
      </p:pic>
      <p:sp>
        <p:nvSpPr>
          <p:cNvPr id="92" name="Google Shape;92;p16"/>
          <p:cNvSpPr txBox="1"/>
          <p:nvPr/>
        </p:nvSpPr>
        <p:spPr>
          <a:xfrm>
            <a:off x="7146350" y="3432000"/>
            <a:ext cx="1660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Detected and perform OCR</a:t>
            </a:r>
            <a:endParaRPr>
              <a:latin typeface="Roboto"/>
              <a:ea typeface="Roboto"/>
              <a:cs typeface="Roboto"/>
              <a:sym typeface="Roboto"/>
            </a:endParaRPr>
          </a:p>
        </p:txBody>
      </p:sp>
      <p:pic>
        <p:nvPicPr>
          <p:cNvPr id="93" name="Google Shape;93;p16"/>
          <p:cNvPicPr preferRelativeResize="0"/>
          <p:nvPr/>
        </p:nvPicPr>
        <p:blipFill>
          <a:blip r:embed="rId6">
            <a:alphaModFix/>
          </a:blip>
          <a:stretch>
            <a:fillRect/>
          </a:stretch>
        </p:blipFill>
        <p:spPr>
          <a:xfrm>
            <a:off x="265125" y="3648925"/>
            <a:ext cx="2518125" cy="1496280"/>
          </a:xfrm>
          <a:prstGeom prst="rect">
            <a:avLst/>
          </a:prstGeom>
          <a:noFill/>
          <a:ln w="9525" cap="flat" cmpd="sng">
            <a:solidFill>
              <a:srgbClr val="1F2328"/>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Methodology 3D Bounding Box</a:t>
            </a:r>
            <a:endParaRPr/>
          </a:p>
        </p:txBody>
      </p:sp>
      <p:sp>
        <p:nvSpPr>
          <p:cNvPr id="99" name="Google Shape;99;p17"/>
          <p:cNvSpPr txBox="1">
            <a:spLocks noGrp="1"/>
          </p:cNvSpPr>
          <p:nvPr>
            <p:ph type="body" idx="1"/>
          </p:nvPr>
        </p:nvSpPr>
        <p:spPr>
          <a:xfrm>
            <a:off x="386325" y="1506425"/>
            <a:ext cx="8222100" cy="271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1400" b="1">
              <a:solidFill>
                <a:schemeClr val="dk2"/>
              </a:solidFill>
            </a:endParaRPr>
          </a:p>
          <a:p>
            <a:pPr marL="457200" lvl="0" indent="-317500" algn="l" rtl="0">
              <a:lnSpc>
                <a:spcPct val="150000"/>
              </a:lnSpc>
              <a:spcBef>
                <a:spcPts val="1200"/>
              </a:spcBef>
              <a:spcAft>
                <a:spcPts val="0"/>
              </a:spcAft>
              <a:buClr>
                <a:schemeClr val="dk2"/>
              </a:buClr>
              <a:buSzPts val="1400"/>
              <a:buChar char="●"/>
            </a:pPr>
            <a:r>
              <a:rPr lang="en" sz="1400">
                <a:solidFill>
                  <a:schemeClr val="dk2"/>
                </a:solidFill>
              </a:rPr>
              <a:t>Assuming that the origin of the world coordinate frame is at the center of the 3D bounding box.  </a:t>
            </a:r>
            <a:endParaRPr sz="140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a:solidFill>
                  <a:schemeClr val="dk2"/>
                </a:solidFill>
              </a:rPr>
              <a:t>perspective projection of a 3D bounding box should fit tightly within its 2D detection window </a:t>
            </a:r>
            <a:endParaRPr sz="1400">
              <a:solidFill>
                <a:schemeClr val="dk2"/>
              </a:solidFill>
            </a:endParaRPr>
          </a:p>
          <a:p>
            <a:pPr marL="457200" lvl="0" indent="-317500" algn="l" rtl="0">
              <a:lnSpc>
                <a:spcPct val="150000"/>
              </a:lnSpc>
              <a:spcBef>
                <a:spcPts val="0"/>
              </a:spcBef>
              <a:spcAft>
                <a:spcPts val="0"/>
              </a:spcAft>
              <a:buClr>
                <a:schemeClr val="dk2"/>
              </a:buClr>
              <a:buSzPts val="1400"/>
              <a:buChar char="●"/>
            </a:pPr>
            <a:r>
              <a:rPr lang="en" sz="1400">
                <a:solidFill>
                  <a:schemeClr val="dk2"/>
                </a:solidFill>
              </a:rPr>
              <a:t>The object has ~0 pitch and ~0 roll (valid for cars on the road)</a:t>
            </a:r>
            <a:endParaRPr sz="1400" b="1">
              <a:solidFill>
                <a:schemeClr val="dk2"/>
              </a:solidFill>
            </a:endParaRPr>
          </a:p>
        </p:txBody>
      </p:sp>
      <p:pic>
        <p:nvPicPr>
          <p:cNvPr id="100" name="Google Shape;100;p17"/>
          <p:cNvPicPr preferRelativeResize="0"/>
          <p:nvPr/>
        </p:nvPicPr>
        <p:blipFill>
          <a:blip r:embed="rId3">
            <a:alphaModFix/>
          </a:blip>
          <a:stretch>
            <a:fillRect/>
          </a:stretch>
        </p:blipFill>
        <p:spPr>
          <a:xfrm>
            <a:off x="6397425" y="2665663"/>
            <a:ext cx="2424950" cy="22596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Estimating Projection Matrix from World to Camera</a:t>
            </a:r>
            <a:endParaRPr/>
          </a:p>
        </p:txBody>
      </p:sp>
      <p:sp>
        <p:nvSpPr>
          <p:cNvPr id="106" name="Google Shape;106;p18"/>
          <p:cNvSpPr txBox="1">
            <a:spLocks noGrp="1"/>
          </p:cNvSpPr>
          <p:nvPr>
            <p:ph type="body" idx="1"/>
          </p:nvPr>
        </p:nvSpPr>
        <p:spPr>
          <a:xfrm>
            <a:off x="403450" y="1919075"/>
            <a:ext cx="8222100" cy="2710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Yolo Model to get 2D bounding box</a:t>
            </a:r>
            <a:endParaRPr/>
          </a:p>
          <a:p>
            <a:pPr marL="457200" lvl="0" indent="0" algn="l" rtl="0">
              <a:spcBef>
                <a:spcPts val="1200"/>
              </a:spcBef>
              <a:spcAft>
                <a:spcPts val="0"/>
              </a:spcAft>
              <a:buNone/>
            </a:pPr>
            <a:endParaRPr/>
          </a:p>
          <a:p>
            <a:pPr marL="457200" lvl="0" indent="-342900" algn="l" rtl="0">
              <a:spcBef>
                <a:spcPts val="1200"/>
              </a:spcBef>
              <a:spcAft>
                <a:spcPts val="0"/>
              </a:spcAft>
              <a:buSzPts val="1800"/>
              <a:buChar char="●"/>
            </a:pPr>
            <a:r>
              <a:rPr lang="en"/>
              <a:t>ImageNet pre-trained VGG to get dimensions (length,height,width), local orientation and the confidence score associated with each orientation.  For this we need to modify the FC layers.</a:t>
            </a:r>
            <a:endParaRPr/>
          </a:p>
          <a:p>
            <a:pPr marL="0" lvl="0" indent="0" algn="l" rtl="0">
              <a:spcBef>
                <a:spcPts val="1200"/>
              </a:spcBef>
              <a:spcAft>
                <a:spcPts val="12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Estimating R</a:t>
            </a:r>
            <a:endParaRPr/>
          </a:p>
        </p:txBody>
      </p:sp>
      <p:sp>
        <p:nvSpPr>
          <p:cNvPr id="112" name="Google Shape;112;p19"/>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 global orientation </a:t>
            </a:r>
            <a:endParaRPr/>
          </a:p>
          <a:p>
            <a:pPr marL="0" lvl="0" indent="0" algn="l" rtl="0">
              <a:spcBef>
                <a:spcPts val="1200"/>
              </a:spcBef>
              <a:spcAft>
                <a:spcPts val="0"/>
              </a:spcAft>
              <a:buNone/>
            </a:pPr>
            <a:endParaRPr/>
          </a:p>
          <a:p>
            <a:pPr marL="0" lvl="0" indent="0" algn="l" rtl="0">
              <a:spcBef>
                <a:spcPts val="1200"/>
              </a:spcBef>
              <a:spcAft>
                <a:spcPts val="0"/>
              </a:spcAft>
              <a:buNone/>
            </a:pPr>
            <a:r>
              <a:rPr lang="en"/>
              <a:t>Now find Rotation Matrix Rx(</a:t>
            </a:r>
            <a:r>
              <a:rPr lang="en" sz="1500">
                <a:solidFill>
                  <a:srgbClr val="202124"/>
                </a:solidFill>
                <a:highlight>
                  <a:srgbClr val="FFFFFF"/>
                </a:highlight>
                <a:latin typeface="Arial"/>
                <a:ea typeface="Arial"/>
                <a:cs typeface="Arial"/>
                <a:sym typeface="Arial"/>
              </a:rPr>
              <a:t>θ</a:t>
            </a:r>
            <a:r>
              <a:rPr lang="en"/>
              <a:t>)</a:t>
            </a:r>
            <a:endParaRPr/>
          </a:p>
          <a:p>
            <a:pPr marL="0" lvl="0" indent="0" algn="l" rtl="0">
              <a:spcBef>
                <a:spcPts val="1200"/>
              </a:spcBef>
              <a:spcAft>
                <a:spcPts val="1200"/>
              </a:spcAft>
              <a:buNone/>
            </a:pPr>
            <a:endParaRPr/>
          </a:p>
        </p:txBody>
      </p:sp>
      <p:pic>
        <p:nvPicPr>
          <p:cNvPr id="113" name="Google Shape;113;p19"/>
          <p:cNvPicPr preferRelativeResize="0"/>
          <p:nvPr/>
        </p:nvPicPr>
        <p:blipFill rotWithShape="1">
          <a:blip r:embed="rId3">
            <a:alphaModFix/>
          </a:blip>
          <a:srcRect l="62714" t="45067" r="13699" b="51509"/>
          <a:stretch/>
        </p:blipFill>
        <p:spPr>
          <a:xfrm>
            <a:off x="3718650" y="2013200"/>
            <a:ext cx="4403126" cy="359424"/>
          </a:xfrm>
          <a:prstGeom prst="rect">
            <a:avLst/>
          </a:prstGeom>
          <a:noFill/>
          <a:ln w="9525" cap="flat" cmpd="sng">
            <a:solidFill>
              <a:srgbClr val="1F2328"/>
            </a:solidFill>
            <a:prstDash val="solid"/>
            <a:round/>
            <a:headEnd type="none" w="sm" len="sm"/>
            <a:tailEnd type="none" w="sm" len="sm"/>
          </a:ln>
        </p:spPr>
      </p:pic>
      <p:pic>
        <p:nvPicPr>
          <p:cNvPr id="114" name="Google Shape;114;p19"/>
          <p:cNvPicPr preferRelativeResize="0"/>
          <p:nvPr/>
        </p:nvPicPr>
        <p:blipFill rotWithShape="1">
          <a:blip r:embed="rId4">
            <a:alphaModFix/>
          </a:blip>
          <a:srcRect t="-2069" b="66759"/>
          <a:stretch/>
        </p:blipFill>
        <p:spPr>
          <a:xfrm>
            <a:off x="4571999" y="2952425"/>
            <a:ext cx="3210325" cy="1329482"/>
          </a:xfrm>
          <a:prstGeom prst="rect">
            <a:avLst/>
          </a:prstGeom>
          <a:noFill/>
          <a:ln w="9525" cap="flat" cmpd="sng">
            <a:solidFill>
              <a:srgbClr val="1F2328"/>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Estimating T</a:t>
            </a:r>
            <a:endParaRPr/>
          </a:p>
        </p:txBody>
      </p:sp>
      <p:sp>
        <p:nvSpPr>
          <p:cNvPr id="120" name="Google Shape;120;p20"/>
          <p:cNvSpPr txBox="1">
            <a:spLocks noGrp="1"/>
          </p:cNvSpPr>
          <p:nvPr>
            <p:ph type="body" idx="1"/>
          </p:nvPr>
        </p:nvSpPr>
        <p:spPr>
          <a:xfrm>
            <a:off x="471900" y="1919075"/>
            <a:ext cx="8222100" cy="33735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t>T is the translation vector from camera to world frame of reference.</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r>
              <a:rPr lang="en"/>
              <a:t>We have 4 equations and 3 variables:(Tx, Ty, Tz).</a:t>
            </a:r>
            <a:endParaRPr/>
          </a:p>
          <a:p>
            <a:pPr marL="0" lvl="0" indent="0" algn="l" rtl="0">
              <a:spcBef>
                <a:spcPts val="1200"/>
              </a:spcBef>
              <a:spcAft>
                <a:spcPts val="0"/>
              </a:spcAft>
              <a:buNone/>
            </a:pPr>
            <a:r>
              <a:rPr lang="en"/>
              <a:t>Use linear-least fitting to solve for T using the formula:</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21" name="Google Shape;121;p20"/>
          <p:cNvPicPr preferRelativeResize="0"/>
          <p:nvPr/>
        </p:nvPicPr>
        <p:blipFill rotWithShape="1">
          <a:blip r:embed="rId3">
            <a:alphaModFix/>
          </a:blip>
          <a:srcRect l="27412" t="14362" r="27655" b="71951"/>
          <a:stretch/>
        </p:blipFill>
        <p:spPr>
          <a:xfrm>
            <a:off x="2315900" y="2333050"/>
            <a:ext cx="4108598" cy="703949"/>
          </a:xfrm>
          <a:prstGeom prst="rect">
            <a:avLst/>
          </a:prstGeom>
          <a:noFill/>
          <a:ln>
            <a:noFill/>
          </a:ln>
        </p:spPr>
      </p:pic>
      <p:pic>
        <p:nvPicPr>
          <p:cNvPr id="122" name="Google Shape;122;p20"/>
          <p:cNvPicPr preferRelativeResize="0"/>
          <p:nvPr/>
        </p:nvPicPr>
        <p:blipFill rotWithShape="1">
          <a:blip r:embed="rId3">
            <a:alphaModFix/>
          </a:blip>
          <a:srcRect l="29933" t="78003" r="31473" b="11936"/>
          <a:stretch/>
        </p:blipFill>
        <p:spPr>
          <a:xfrm>
            <a:off x="2274450" y="3037000"/>
            <a:ext cx="4108598" cy="602432"/>
          </a:xfrm>
          <a:prstGeom prst="rect">
            <a:avLst/>
          </a:prstGeom>
          <a:noFill/>
          <a:ln>
            <a:noFill/>
          </a:ln>
        </p:spPr>
      </p:pic>
      <p:pic>
        <p:nvPicPr>
          <p:cNvPr id="123" name="Google Shape;123;p20"/>
          <p:cNvPicPr preferRelativeResize="0"/>
          <p:nvPr/>
        </p:nvPicPr>
        <p:blipFill rotWithShape="1">
          <a:blip r:embed="rId4">
            <a:alphaModFix/>
          </a:blip>
          <a:srcRect l="39809" t="64831" r="41741" b="26811"/>
          <a:stretch/>
        </p:blipFill>
        <p:spPr>
          <a:xfrm>
            <a:off x="3365525" y="4477700"/>
            <a:ext cx="1686902" cy="4298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Project points onto the Image Plane</a:t>
            </a:r>
            <a:endParaRPr/>
          </a:p>
        </p:txBody>
      </p:sp>
      <p:sp>
        <p:nvSpPr>
          <p:cNvPr id="129" name="Google Shape;129;p21"/>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We know 8 corners of bounding box in world co-ordinate frame , project these points onto the image plane to get 3 d bounding box</a:t>
            </a:r>
            <a:endParaRPr/>
          </a:p>
        </p:txBody>
      </p:sp>
      <p:pic>
        <p:nvPicPr>
          <p:cNvPr id="130" name="Google Shape;130;p21"/>
          <p:cNvPicPr preferRelativeResize="0"/>
          <p:nvPr/>
        </p:nvPicPr>
        <p:blipFill rotWithShape="1">
          <a:blip r:embed="rId3">
            <a:alphaModFix/>
          </a:blip>
          <a:srcRect l="68351" t="50260" r="15136" b="38393"/>
          <a:stretch/>
        </p:blipFill>
        <p:spPr>
          <a:xfrm>
            <a:off x="2798550" y="2884125"/>
            <a:ext cx="3166526" cy="1223826"/>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510</Words>
  <Application>Microsoft Office PowerPoint</Application>
  <PresentationFormat>On-screen Show (16:9)</PresentationFormat>
  <Paragraphs>49</Paragraphs>
  <Slides>14</Slides>
  <Notes>14</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Roboto</vt:lpstr>
      <vt:lpstr>Material</vt:lpstr>
      <vt:lpstr>Traffic Analysis</vt:lpstr>
      <vt:lpstr>Problem Statement</vt:lpstr>
      <vt:lpstr>Dataset Description</vt:lpstr>
      <vt:lpstr>Methodolgy Masking for OCR</vt:lpstr>
      <vt:lpstr>Methodology 3D Bounding Box</vt:lpstr>
      <vt:lpstr>Estimating Projection Matrix from World to Camera</vt:lpstr>
      <vt:lpstr>Estimating R</vt:lpstr>
      <vt:lpstr>Estimating T</vt:lpstr>
      <vt:lpstr>Project points onto the Image Plane</vt:lpstr>
      <vt:lpstr>Results</vt:lpstr>
      <vt:lpstr>Failure </vt:lpstr>
      <vt:lpstr>PowerPoint Presentation</vt:lpstr>
      <vt:lpstr>Failure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Analysis</dc:title>
  <cp:lastModifiedBy>Satyam Arora</cp:lastModifiedBy>
  <cp:revision>1</cp:revision>
  <dcterms:modified xsi:type="dcterms:W3CDTF">2023-06-11T21:04:10Z</dcterms:modified>
</cp:coreProperties>
</file>